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50" autoAdjust="0"/>
  </p:normalViewPr>
  <p:slideViewPr>
    <p:cSldViewPr snapToGrid="0">
      <p:cViewPr>
        <p:scale>
          <a:sx n="72" d="100"/>
          <a:sy n="72" d="100"/>
        </p:scale>
        <p:origin x="428"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6CEDCF-1A79-4933-9BCD-28C2F70F1E06}"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1599970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CEDCF-1A79-4933-9BCD-28C2F70F1E06}"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23438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CEDCF-1A79-4933-9BCD-28C2F70F1E06}"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16905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CEDCF-1A79-4933-9BCD-28C2F70F1E06}"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10695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6CEDCF-1A79-4933-9BCD-28C2F70F1E06}"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2247551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6CEDCF-1A79-4933-9BCD-28C2F70F1E06}"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218570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6CEDCF-1A79-4933-9BCD-28C2F70F1E06}" type="datetimeFigureOut">
              <a:rPr lang="en-US" smtClean="0"/>
              <a:t>7/27/2024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3884772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6CEDCF-1A79-4933-9BCD-28C2F70F1E06}" type="datetimeFigureOut">
              <a:rPr lang="en-US" smtClean="0"/>
              <a:t>7/27/2024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693583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CEDCF-1A79-4933-9BCD-28C2F70F1E06}" type="datetimeFigureOut">
              <a:rPr lang="en-US" smtClean="0"/>
              <a:t>7/27/2024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213305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CEDCF-1A79-4933-9BCD-28C2F70F1E06}"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4149872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CEDCF-1A79-4933-9BCD-28C2F70F1E06}"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E5B1A-0E88-461F-B569-636405B8612D}" type="slidenum">
              <a:rPr lang="en-US" smtClean="0"/>
              <a:t>‹#›</a:t>
            </a:fld>
            <a:endParaRPr lang="en-US"/>
          </a:p>
        </p:txBody>
      </p:sp>
    </p:spTree>
    <p:extLst>
      <p:ext uri="{BB962C8B-B14F-4D97-AF65-F5344CB8AC3E}">
        <p14:creationId xmlns:p14="http://schemas.microsoft.com/office/powerpoint/2010/main" val="36941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CEDCF-1A79-4933-9BCD-28C2F70F1E06}" type="datetimeFigureOut">
              <a:rPr lang="en-US" smtClean="0"/>
              <a:t>7/27/2024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E5B1A-0E88-461F-B569-636405B8612D}" type="slidenum">
              <a:rPr lang="en-US" smtClean="0"/>
              <a:t>‹#›</a:t>
            </a:fld>
            <a:endParaRPr lang="en-US"/>
          </a:p>
        </p:txBody>
      </p:sp>
    </p:spTree>
    <p:extLst>
      <p:ext uri="{BB962C8B-B14F-4D97-AF65-F5344CB8AC3E}">
        <p14:creationId xmlns:p14="http://schemas.microsoft.com/office/powerpoint/2010/main" val="1105623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4327" y="1122363"/>
            <a:ext cx="11046691" cy="2387600"/>
          </a:xfrm>
        </p:spPr>
        <p:txBody>
          <a:bodyPr>
            <a:normAutofit/>
          </a:bodyPr>
          <a:lstStyle/>
          <a:p>
            <a:r>
              <a:rPr lang="en-US" sz="3200" b="1" dirty="0">
                <a:latin typeface="+mn-lt"/>
              </a:rPr>
              <a:t>THE IMPACT OF DIGITALIZATION ON RURAL WOMEN'S PARTICIPATION IN FEMINIST MOVEMENT BUILDING AND ORGANIZING IN UGANDA; A CASE STUDY OF ZOMBO </a:t>
            </a:r>
            <a:r>
              <a:rPr lang="en-US" sz="3200" b="1" dirty="0" smtClean="0">
                <a:latin typeface="+mn-lt"/>
              </a:rPr>
              <a:t>DISTRICT</a:t>
            </a:r>
            <a:br>
              <a:rPr lang="en-US" sz="3200" b="1" dirty="0" smtClean="0">
                <a:latin typeface="+mn-lt"/>
              </a:rPr>
            </a:br>
            <a:r>
              <a:rPr lang="en-US" sz="3200" b="1" dirty="0" smtClean="0">
                <a:latin typeface="+mn-lt"/>
              </a:rPr>
              <a:t/>
            </a:r>
            <a:br>
              <a:rPr lang="en-US" sz="3200" b="1" dirty="0" smtClean="0">
                <a:latin typeface="+mn-lt"/>
              </a:rPr>
            </a:br>
            <a:r>
              <a:rPr lang="en-US" sz="3200" b="1" dirty="0" smtClean="0"/>
              <a:t>BY</a:t>
            </a:r>
            <a:endParaRPr lang="en-US" sz="3200" b="1" dirty="0">
              <a:latin typeface="+mn-lt"/>
            </a:endParaRPr>
          </a:p>
        </p:txBody>
      </p:sp>
      <p:sp>
        <p:nvSpPr>
          <p:cNvPr id="3" name="Subtitle 2"/>
          <p:cNvSpPr>
            <a:spLocks noGrp="1"/>
          </p:cNvSpPr>
          <p:nvPr>
            <p:ph type="subTitle" idx="1"/>
          </p:nvPr>
        </p:nvSpPr>
        <p:spPr/>
        <p:txBody>
          <a:bodyPr>
            <a:normAutofit/>
          </a:bodyPr>
          <a:lstStyle/>
          <a:p>
            <a:r>
              <a:rPr lang="en-US" sz="2800" b="1" dirty="0" smtClean="0"/>
              <a:t>HOPE ATIM &amp; IMMACULATE MUKASA</a:t>
            </a:r>
            <a:endParaRPr lang="en-US" sz="2800" b="1" dirty="0"/>
          </a:p>
        </p:txBody>
      </p:sp>
    </p:spTree>
    <p:extLst>
      <p:ext uri="{BB962C8B-B14F-4D97-AF65-F5344CB8AC3E}">
        <p14:creationId xmlns:p14="http://schemas.microsoft.com/office/powerpoint/2010/main" val="297890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4037" y="571672"/>
            <a:ext cx="11203708" cy="5493812"/>
          </a:xfrm>
          <a:prstGeom prst="rect">
            <a:avLst/>
          </a:prstGeom>
        </p:spPr>
        <p:txBody>
          <a:bodyPr wrap="square">
            <a:spAutoFit/>
          </a:bodyPr>
          <a:lstStyle/>
          <a:p>
            <a:pPr algn="just">
              <a:lnSpc>
                <a:spcPct val="150000"/>
              </a:lnSpc>
              <a:spcBef>
                <a:spcPts val="5"/>
              </a:spcBef>
            </a:pPr>
            <a:r>
              <a:rPr lang="en-US" sz="2400" b="1" kern="0" dirty="0" smtClean="0">
                <a:effectLst/>
                <a:latin typeface="Calibri" panose="020F0502020204030204" pitchFamily="34" charset="0"/>
                <a:ea typeface="Times New Roman" panose="02020603050405020304" pitchFamily="18" charset="0"/>
              </a:rPr>
              <a:t>BACKGROUND</a:t>
            </a:r>
          </a:p>
          <a:p>
            <a:pPr algn="just">
              <a:lnSpc>
                <a:spcPct val="150000"/>
              </a:lnSpc>
              <a:spcBef>
                <a:spcPts val="5"/>
              </a:spcBef>
            </a:pPr>
            <a:endParaRPr lang="en-US" b="1" kern="0" dirty="0">
              <a:latin typeface="Calibri" panose="020F0502020204030204" pitchFamily="34" charset="0"/>
              <a:ea typeface="Calibri" panose="020F0502020204030204" pitchFamily="34" charset="0"/>
              <a:cs typeface="Calibri" panose="020F0502020204030204" pitchFamily="34" charset="0"/>
            </a:endParaRPr>
          </a:p>
          <a:p>
            <a:pPr algn="just">
              <a:lnSpc>
                <a:spcPct val="200000"/>
              </a:lnSpc>
              <a:spcBef>
                <a:spcPts val="5"/>
              </a:spcBef>
            </a:pPr>
            <a:r>
              <a:rPr lang="en-US" dirty="0" smtClean="0">
                <a:effectLst/>
                <a:latin typeface="Calibri" panose="020F0502020204030204" pitchFamily="34" charset="0"/>
                <a:ea typeface="Calibri" panose="020F0502020204030204" pitchFamily="34" charset="0"/>
                <a:cs typeface="Calibri" panose="020F0502020204030204" pitchFamily="34" charset="0"/>
              </a:rPr>
              <a:t> </a:t>
            </a:r>
            <a:r>
              <a:rPr lang="en-US" dirty="0" smtClean="0">
                <a:solidFill>
                  <a:srgbClr val="212529"/>
                </a:solidFill>
                <a:effectLst/>
                <a:latin typeface="Calibri" panose="020F0502020204030204" pitchFamily="34" charset="0"/>
                <a:ea typeface="Calibri" panose="020F0502020204030204" pitchFamily="34" charset="0"/>
                <a:cs typeface="Calibri" panose="020F0502020204030204" pitchFamily="34" charset="0"/>
              </a:rPr>
              <a:t>As the world becomes more digitalized, the internet has become a powerful tool for feminists and activists to organize, amplify voices, advocate for change and foster global solidarity and sisterhood.  Everywhere in Africa, Feminists have been leveraging on the reach of technology   such as social media to mobilize support, hold trainings, conduct campaigns to drive social change, speak against Gender Based Violence (GBV) and all forms of discrimination against women and girls. Whereas this has been a powerful tool for feminist organizing, movement building and enabling women’s voices to be heard amidst the shrinking civic space especially in Uganda, It  has also had </a:t>
            </a:r>
            <a:r>
              <a:rPr lang="en-US" dirty="0"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an excluding effect on rural women who are not in position to use the different digital platforms and equipment (Gargets).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3215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782" y="450909"/>
            <a:ext cx="11674763" cy="4626908"/>
          </a:xfrm>
          <a:prstGeom prst="rect">
            <a:avLst/>
          </a:prstGeom>
        </p:spPr>
        <p:txBody>
          <a:bodyPr wrap="square">
            <a:spAutoFit/>
          </a:bodyPr>
          <a:lstStyle/>
          <a:p>
            <a:pPr algn="just">
              <a:lnSpc>
                <a:spcPct val="200000"/>
              </a:lnSpc>
              <a:spcAft>
                <a:spcPts val="800"/>
              </a:spcAft>
            </a:pPr>
            <a:r>
              <a:rPr lang="en-US" dirty="0" smtClean="0">
                <a:solidFill>
                  <a:srgbClr val="212529"/>
                </a:solidFill>
                <a:effectLst/>
                <a:latin typeface="Calibri" panose="020F0502020204030204" pitchFamily="34" charset="0"/>
                <a:ea typeface="Calibri" panose="020F0502020204030204" pitchFamily="34" charset="0"/>
                <a:cs typeface="Calibri" panose="020F0502020204030204" pitchFamily="34" charset="0"/>
              </a:rPr>
              <a:t>It’s against this background that the Mentoring and Empowerment </a:t>
            </a:r>
            <a:r>
              <a:rPr lang="en-US" dirty="0" err="1" smtClean="0">
                <a:solidFill>
                  <a:srgbClr val="212529"/>
                </a:solidFill>
                <a:effectLst/>
                <a:latin typeface="Calibri" panose="020F0502020204030204" pitchFamily="34" charset="0"/>
                <a:ea typeface="Calibri" panose="020F0502020204030204" pitchFamily="34" charset="0"/>
                <a:cs typeface="Calibri" panose="020F0502020204030204" pitchFamily="34" charset="0"/>
              </a:rPr>
              <a:t>Programme</a:t>
            </a:r>
            <a:r>
              <a:rPr lang="en-US" dirty="0" smtClean="0">
                <a:solidFill>
                  <a:srgbClr val="212529"/>
                </a:solidFill>
                <a:effectLst/>
                <a:latin typeface="Calibri" panose="020F0502020204030204" pitchFamily="34" charset="0"/>
                <a:ea typeface="Calibri" panose="020F0502020204030204" pitchFamily="34" charset="0"/>
                <a:cs typeface="Calibri" panose="020F0502020204030204" pitchFamily="34" charset="0"/>
              </a:rPr>
              <a:t> for Young Women (MEMPROW) conducted this study </a:t>
            </a:r>
            <a:r>
              <a:rPr lang="en-US" dirty="0"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to understand the impact of digitalization on rural women's participation in feminist movement building and organizing in </a:t>
            </a:r>
            <a:r>
              <a:rPr lang="en-US" dirty="0" err="1"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Paidah</a:t>
            </a:r>
            <a:r>
              <a:rPr lang="en-US" dirty="0"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 sub county </a:t>
            </a:r>
            <a:r>
              <a:rPr lang="en-US" dirty="0" err="1"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Zombo</a:t>
            </a:r>
            <a:r>
              <a:rPr lang="en-US" dirty="0"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 district, Uganda.</a:t>
            </a:r>
            <a:endParaRPr lang="en-US" dirty="0" smtClean="0">
              <a:solidFill>
                <a:srgbClr val="202124"/>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200000"/>
              </a:lnSpc>
              <a:spcAft>
                <a:spcPts val="800"/>
              </a:spcAft>
            </a:pPr>
            <a:r>
              <a:rPr lang="en-US" dirty="0"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 This paper highlights our findings on the level of participation of</a:t>
            </a:r>
            <a:r>
              <a:rPr lang="en-US" dirty="0" smtClean="0">
                <a:solidFill>
                  <a:srgbClr val="212529"/>
                </a:solidFill>
                <a:effectLst/>
                <a:latin typeface="Calibri" panose="020F0502020204030204" pitchFamily="34" charset="0"/>
                <a:ea typeface="Calibri" panose="020F0502020204030204" pitchFamily="34" charset="0"/>
                <a:cs typeface="Calibri" panose="020F0502020204030204" pitchFamily="34" charset="0"/>
              </a:rPr>
              <a:t> rural women on the digital platforms especially in regards to feminist organizing, connection, advocacy for women’s rights and mobilization for feminist engagement. The study also explores the </a:t>
            </a:r>
            <a:r>
              <a:rPr lang="en-US" b="0" dirty="0" smtClean="0">
                <a:solidFill>
                  <a:srgbClr val="212529"/>
                </a:solidFill>
                <a:effectLst/>
                <a:latin typeface="Calibri" panose="020F0502020204030204" pitchFamily="34" charset="0"/>
                <a:ea typeface="Calibri" panose="020F0502020204030204" pitchFamily="34" charset="0"/>
                <a:cs typeface="Calibri" panose="020F0502020204030204" pitchFamily="34" charset="0"/>
              </a:rPr>
              <a:t>challenges they face in participating in feminists online organizing and movement building activities. It also</a:t>
            </a:r>
            <a:r>
              <a:rPr lang="en-US" dirty="0" smtClean="0">
                <a:effectLst/>
                <a:latin typeface="Calibri" panose="020F0502020204030204" pitchFamily="34" charset="0"/>
                <a:ea typeface="Calibri" panose="020F0502020204030204" pitchFamily="34" charset="0"/>
                <a:cs typeface="Calibri" panose="020F0502020204030204" pitchFamily="34" charset="0"/>
              </a:rPr>
              <a:t> establishes strategies</a:t>
            </a:r>
            <a:r>
              <a:rPr lang="en-US" dirty="0" smtClean="0">
                <a:solidFill>
                  <a:srgbClr val="222222"/>
                </a:solidFill>
                <a:effectLst/>
                <a:latin typeface="Calibri" panose="020F0502020204030204" pitchFamily="34" charset="0"/>
                <a:ea typeface="Calibri" panose="020F0502020204030204" pitchFamily="34" charset="0"/>
                <a:cs typeface="Calibri" panose="020F0502020204030204" pitchFamily="34" charset="0"/>
              </a:rPr>
              <a:t> on how to ensure inclusive digital participation of rural women</a:t>
            </a:r>
            <a:r>
              <a:rPr lang="en-US" dirty="0" smtClean="0">
                <a:solidFill>
                  <a:srgbClr val="202124"/>
                </a:solidFill>
                <a:effectLst/>
                <a:latin typeface="Calibri" panose="020F0502020204030204" pitchFamily="34" charset="0"/>
                <a:ea typeface="Calibri" panose="020F0502020204030204" pitchFamily="34" charset="0"/>
                <a:cs typeface="Calibri" panose="020F0502020204030204" pitchFamily="34" charset="0"/>
              </a:rPr>
              <a:t> in feminist movement building and organizing.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4564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2" y="460146"/>
            <a:ext cx="10603346" cy="4293483"/>
          </a:xfrm>
          <a:prstGeom prst="rect">
            <a:avLst/>
          </a:prstGeom>
        </p:spPr>
        <p:txBody>
          <a:bodyPr wrap="square">
            <a:spAutoFit/>
          </a:bodyPr>
          <a:lstStyle/>
          <a:p>
            <a:pPr algn="just">
              <a:lnSpc>
                <a:spcPct val="150000"/>
              </a:lnSpc>
              <a:spcBef>
                <a:spcPts val="5"/>
              </a:spcBef>
            </a:pPr>
            <a:r>
              <a:rPr lang="en-US" b="1" kern="0" dirty="0" smtClean="0">
                <a:effectLst/>
                <a:ea typeface="Times New Roman" panose="02020603050405020304" pitchFamily="18" charset="0"/>
              </a:rPr>
              <a:t>OBJECTIVES</a:t>
            </a:r>
          </a:p>
          <a:p>
            <a:pPr algn="just">
              <a:lnSpc>
                <a:spcPct val="150000"/>
              </a:lnSpc>
              <a:spcBef>
                <a:spcPts val="5"/>
              </a:spcBef>
            </a:pPr>
            <a:endParaRPr lang="en-US" sz="2000" b="1" kern="0" dirty="0" smtClean="0">
              <a:effectLst/>
              <a:ea typeface="Times New Roman" panose="02020603050405020304" pitchFamily="18" charset="0"/>
            </a:endParaRPr>
          </a:p>
          <a:p>
            <a:pPr marL="342900" marR="0" lvl="0" indent="-342900" algn="just">
              <a:lnSpc>
                <a:spcPct val="200000"/>
              </a:lnSpc>
              <a:spcBef>
                <a:spcPts val="5"/>
              </a:spcBef>
              <a:spcAft>
                <a:spcPts val="0"/>
              </a:spcAft>
              <a:buFont typeface="Symbol" panose="05050102010706020507" pitchFamily="18" charset="2"/>
              <a:buChar char=""/>
            </a:pPr>
            <a:r>
              <a:rPr lang="en-US" b="0" kern="0" dirty="0" smtClean="0">
                <a:solidFill>
                  <a:srgbClr val="212529"/>
                </a:solidFill>
                <a:effectLst/>
                <a:latin typeface="Calibri" panose="020F0502020204030204" pitchFamily="34" charset="0"/>
                <a:ea typeface="Times New Roman" panose="02020603050405020304" pitchFamily="18" charset="0"/>
              </a:rPr>
              <a:t>To find out how rural women are utilizing the digital platforms to connect, advocate, and mobilize as feminist.</a:t>
            </a:r>
            <a:endParaRPr lang="en-US" sz="2000" b="1" kern="0" dirty="0" smtClean="0">
              <a:effectLst/>
              <a:latin typeface="Times New Roman" panose="02020603050405020304" pitchFamily="18" charset="0"/>
              <a:ea typeface="Times New Roman" panose="02020603050405020304" pitchFamily="18" charset="0"/>
            </a:endParaRPr>
          </a:p>
          <a:p>
            <a:pPr marL="342900" marR="0" lvl="0" indent="-342900" algn="just">
              <a:lnSpc>
                <a:spcPct val="200000"/>
              </a:lnSpc>
              <a:spcBef>
                <a:spcPts val="5"/>
              </a:spcBef>
              <a:spcAft>
                <a:spcPts val="0"/>
              </a:spcAft>
              <a:buFont typeface="Symbol" panose="05050102010706020507" pitchFamily="18" charset="2"/>
              <a:buChar char=""/>
            </a:pPr>
            <a:r>
              <a:rPr lang="en-US" b="0" kern="0" dirty="0" smtClean="0">
                <a:solidFill>
                  <a:srgbClr val="212529"/>
                </a:solidFill>
                <a:effectLst/>
                <a:latin typeface="Calibri" panose="020F0502020204030204" pitchFamily="34" charset="0"/>
                <a:ea typeface="Times New Roman" panose="02020603050405020304" pitchFamily="18" charset="0"/>
              </a:rPr>
              <a:t> To find out the challenges faced by rural women in participating in feminists online organizing and movement building activities.</a:t>
            </a:r>
            <a:endParaRPr lang="en-US" sz="2000" b="1" kern="0" dirty="0" smtClean="0">
              <a:effectLst/>
              <a:latin typeface="Times New Roman" panose="02020603050405020304" pitchFamily="18" charset="0"/>
              <a:ea typeface="Times New Roman" panose="02020603050405020304" pitchFamily="18" charset="0"/>
            </a:endParaRPr>
          </a:p>
          <a:p>
            <a:pPr marL="342900" marR="0" lvl="0" indent="-342900" algn="just">
              <a:lnSpc>
                <a:spcPct val="200000"/>
              </a:lnSpc>
              <a:spcBef>
                <a:spcPts val="5"/>
              </a:spcBef>
              <a:spcAft>
                <a:spcPts val="0"/>
              </a:spcAft>
              <a:buFont typeface="Symbol" panose="05050102010706020507" pitchFamily="18" charset="2"/>
              <a:buChar char=""/>
            </a:pPr>
            <a:r>
              <a:rPr lang="en-US" b="0" kern="0" dirty="0" smtClean="0">
                <a:effectLst/>
                <a:latin typeface="Calibri" panose="020F0502020204030204" pitchFamily="34" charset="0"/>
                <a:ea typeface="Times New Roman" panose="02020603050405020304" pitchFamily="18" charset="0"/>
              </a:rPr>
              <a:t> To establish </a:t>
            </a:r>
            <a:r>
              <a:rPr lang="en-US" b="0" kern="0" dirty="0" smtClean="0">
                <a:solidFill>
                  <a:srgbClr val="222222"/>
                </a:solidFill>
                <a:effectLst/>
                <a:latin typeface="Calibri" panose="020F0502020204030204" pitchFamily="34" charset="0"/>
                <a:ea typeface="Times New Roman" panose="02020603050405020304" pitchFamily="18" charset="0"/>
              </a:rPr>
              <a:t>strategies on how to ensure inclusive digital participation for rural women in feminist movement building and organizing.</a:t>
            </a:r>
            <a:endParaRPr lang="en-US" sz="2000" b="1" kern="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6158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1892" y="0"/>
            <a:ext cx="7832346" cy="6412012"/>
          </a:xfrm>
          <a:prstGeom prst="rect">
            <a:avLst/>
          </a:prstGeom>
        </p:spPr>
        <p:txBody>
          <a:bodyPr wrap="square">
            <a:spAutoFit/>
          </a:bodyPr>
          <a:lstStyle/>
          <a:p>
            <a:pPr algn="just">
              <a:lnSpc>
                <a:spcPct val="150000"/>
              </a:lnSpc>
              <a:spcBef>
                <a:spcPts val="5"/>
              </a:spcBef>
            </a:pPr>
            <a:r>
              <a:rPr lang="en-US" sz="2000" b="1" kern="0" dirty="0" smtClean="0">
                <a:effectLst/>
                <a:ea typeface="Times New Roman" panose="02020603050405020304" pitchFamily="18" charset="0"/>
              </a:rPr>
              <a:t>METHODOLOGY</a:t>
            </a:r>
          </a:p>
          <a:p>
            <a:pPr algn="just">
              <a:lnSpc>
                <a:spcPct val="150000"/>
              </a:lnSpc>
              <a:spcBef>
                <a:spcPts val="5"/>
              </a:spcBef>
            </a:pPr>
            <a:endParaRPr lang="en-US" sz="2000" b="1" kern="0" dirty="0" smtClean="0">
              <a:effectLst/>
              <a:ea typeface="Times New Roman" panose="02020603050405020304" pitchFamily="18" charset="0"/>
            </a:endParaRPr>
          </a:p>
          <a:p>
            <a:pPr>
              <a:lnSpc>
                <a:spcPct val="150000"/>
              </a:lnSpc>
              <a:spcBef>
                <a:spcPts val="5"/>
              </a:spcBef>
            </a:pPr>
            <a:r>
              <a:rPr lang="en-US" sz="2000" b="1" kern="0" dirty="0" smtClean="0">
                <a:ea typeface="Times New Roman" panose="02020603050405020304" pitchFamily="18" charset="0"/>
              </a:rPr>
              <a:t>Mixed method approach</a:t>
            </a:r>
            <a:endParaRPr lang="en-US" sz="2000" b="1" kern="0" dirty="0">
              <a:ea typeface="Times New Roman" panose="02020603050405020304" pitchFamily="18" charset="0"/>
            </a:endParaRPr>
          </a:p>
          <a:p>
            <a:pPr marL="285750" indent="-285750">
              <a:lnSpc>
                <a:spcPct val="150000"/>
              </a:lnSpc>
              <a:spcBef>
                <a:spcPts val="5"/>
              </a:spcBef>
              <a:buFont typeface="Arial" panose="020B0604020202020204" pitchFamily="34" charset="0"/>
              <a:buChar char="•"/>
            </a:pPr>
            <a:r>
              <a:rPr lang="en-US" b="0" kern="0" dirty="0" smtClean="0">
                <a:effectLst/>
                <a:ea typeface="Times New Roman" panose="02020603050405020304" pitchFamily="18" charset="0"/>
              </a:rPr>
              <a:t> </a:t>
            </a:r>
            <a:r>
              <a:rPr lang="en-US" b="1" kern="0" dirty="0" smtClean="0">
                <a:effectLst/>
                <a:ea typeface="Times New Roman" panose="02020603050405020304" pitchFamily="18" charset="0"/>
              </a:rPr>
              <a:t>Focus Group Discussions (FGD) </a:t>
            </a:r>
            <a:r>
              <a:rPr lang="en-US" b="0" kern="0" dirty="0" smtClean="0">
                <a:effectLst/>
                <a:ea typeface="Times New Roman" panose="02020603050405020304" pitchFamily="18" charset="0"/>
              </a:rPr>
              <a:t>with women and girls aged 18- 45 years.</a:t>
            </a:r>
          </a:p>
          <a:p>
            <a:pPr>
              <a:lnSpc>
                <a:spcPct val="150000"/>
              </a:lnSpc>
              <a:spcBef>
                <a:spcPts val="5"/>
              </a:spcBef>
            </a:pPr>
            <a:r>
              <a:rPr lang="en-US" kern="0" dirty="0" smtClean="0">
                <a:ea typeface="Times New Roman" panose="02020603050405020304" pitchFamily="18" charset="0"/>
              </a:rPr>
              <a:t>4 FGDs ( each group consisted of 8-10 women )</a:t>
            </a:r>
            <a:endParaRPr lang="en-US" b="0" kern="0" dirty="0" smtClean="0">
              <a:effectLst/>
              <a:ea typeface="Times New Roman" panose="02020603050405020304" pitchFamily="18" charset="0"/>
            </a:endParaRPr>
          </a:p>
          <a:p>
            <a:pPr marL="285750" indent="-285750">
              <a:lnSpc>
                <a:spcPct val="150000"/>
              </a:lnSpc>
              <a:spcAft>
                <a:spcPts val="800"/>
              </a:spcAft>
              <a:buFont typeface="Arial" panose="020B0604020202020204" pitchFamily="34" charset="0"/>
              <a:buChar char="•"/>
            </a:pPr>
            <a:r>
              <a:rPr lang="en-US" dirty="0" smtClean="0">
                <a:effectLst/>
                <a:ea typeface="Calibri" panose="020F0502020204030204" pitchFamily="34" charset="0"/>
                <a:cs typeface="Calibri" panose="020F0502020204030204" pitchFamily="34" charset="0"/>
              </a:rPr>
              <a:t> </a:t>
            </a:r>
            <a:r>
              <a:rPr lang="en-US" b="1" dirty="0" smtClean="0">
                <a:effectLst/>
                <a:ea typeface="Calibri" panose="020F0502020204030204" pitchFamily="34" charset="0"/>
                <a:cs typeface="Calibri" panose="020F0502020204030204" pitchFamily="34" charset="0"/>
              </a:rPr>
              <a:t>Key informant Interviews (KII) </a:t>
            </a:r>
            <a:r>
              <a:rPr lang="en-US" dirty="0" smtClean="0">
                <a:effectLst/>
                <a:ea typeface="Calibri" panose="020F0502020204030204" pitchFamily="34" charset="0"/>
                <a:cs typeface="Calibri" panose="020F0502020204030204" pitchFamily="34" charset="0"/>
              </a:rPr>
              <a:t>for specific people such as women leaders,     women advisors, local activists, cultural leaders and religious leaders.</a:t>
            </a:r>
          </a:p>
          <a:p>
            <a:pPr marL="285750" indent="-285750">
              <a:lnSpc>
                <a:spcPct val="150000"/>
              </a:lnSpc>
              <a:spcAft>
                <a:spcPts val="800"/>
              </a:spcAft>
              <a:buFont typeface="Arial" panose="020B0604020202020204" pitchFamily="34" charset="0"/>
              <a:buChar char="•"/>
            </a:pPr>
            <a:r>
              <a:rPr lang="en-US" b="1" dirty="0" smtClean="0">
                <a:ea typeface="Calibri" panose="020F0502020204030204" pitchFamily="34" charset="0"/>
                <a:cs typeface="Calibri" panose="020F0502020204030204" pitchFamily="34" charset="0"/>
              </a:rPr>
              <a:t>One on one interviews</a:t>
            </a:r>
          </a:p>
          <a:p>
            <a:pPr marL="285750" indent="-285750">
              <a:lnSpc>
                <a:spcPct val="150000"/>
              </a:lnSpc>
              <a:spcAft>
                <a:spcPts val="800"/>
              </a:spcAft>
              <a:buFont typeface="Arial" panose="020B0604020202020204" pitchFamily="34" charset="0"/>
              <a:buChar char="•"/>
            </a:pPr>
            <a:r>
              <a:rPr lang="en-US" b="1" dirty="0" smtClean="0">
                <a:effectLst/>
                <a:ea typeface="Calibri" panose="020F0502020204030204" pitchFamily="34" charset="0"/>
                <a:cs typeface="Calibri" panose="020F0502020204030204" pitchFamily="34" charset="0"/>
              </a:rPr>
              <a:t>Tracked our online engagements ( twitter spaces, zoom meetings , </a:t>
            </a:r>
            <a:r>
              <a:rPr lang="en-US" b="1" dirty="0" err="1" smtClean="0">
                <a:effectLst/>
                <a:ea typeface="Calibri" panose="020F0502020204030204" pitchFamily="34" charset="0"/>
                <a:cs typeface="Calibri" panose="020F0502020204030204" pitchFamily="34" charset="0"/>
              </a:rPr>
              <a:t>google</a:t>
            </a:r>
            <a:r>
              <a:rPr lang="en-US" b="1" dirty="0" smtClean="0">
                <a:effectLst/>
                <a:ea typeface="Calibri" panose="020F0502020204030204" pitchFamily="34" charset="0"/>
                <a:cs typeface="Calibri" panose="020F0502020204030204" pitchFamily="34" charset="0"/>
              </a:rPr>
              <a:t> meetings)</a:t>
            </a:r>
          </a:p>
          <a:p>
            <a:pPr marL="285750" indent="-285750">
              <a:lnSpc>
                <a:spcPct val="150000"/>
              </a:lnSpc>
              <a:spcAft>
                <a:spcPts val="800"/>
              </a:spcAft>
              <a:buFont typeface="Arial" panose="020B0604020202020204" pitchFamily="34" charset="0"/>
              <a:buChar char="•"/>
            </a:pPr>
            <a:r>
              <a:rPr lang="en-US" b="0" dirty="0" smtClean="0">
                <a:solidFill>
                  <a:srgbClr val="212529"/>
                </a:solidFill>
                <a:effectLst/>
                <a:ea typeface="Calibri" panose="020F0502020204030204" pitchFamily="34" charset="0"/>
                <a:cs typeface="Calibri" panose="020F0502020204030204" pitchFamily="34" charset="0"/>
              </a:rPr>
              <a:t>The sampled people also suggested strategies on how to ensure inclusive digital participation for rural women in feminist movement building and organizing   </a:t>
            </a:r>
          </a:p>
          <a:p>
            <a:pPr>
              <a:lnSpc>
                <a:spcPct val="150000"/>
              </a:lnSpc>
              <a:spcAft>
                <a:spcPts val="800"/>
              </a:spcAft>
            </a:pPr>
            <a:endParaRPr lang="en-US" sz="1600" dirty="0">
              <a:effectLst/>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64766" y="3787262"/>
            <a:ext cx="3803432" cy="262232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8264765" y="756138"/>
            <a:ext cx="3803429" cy="2743200"/>
          </a:xfrm>
          <a:prstGeom prst="rect">
            <a:avLst/>
          </a:prstGeom>
        </p:spPr>
      </p:pic>
    </p:spTree>
    <p:extLst>
      <p:ext uri="{BB962C8B-B14F-4D97-AF65-F5344CB8AC3E}">
        <p14:creationId xmlns:p14="http://schemas.microsoft.com/office/powerpoint/2010/main" val="279676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463800" y="652463"/>
            <a:ext cx="4127500" cy="28781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050"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8473" y="1042428"/>
            <a:ext cx="4102100" cy="27622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323850" y="694775"/>
            <a:ext cx="7314623" cy="572464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ea typeface="Times New Roman" panose="02020603050405020304" pitchFamily="18" charset="0"/>
                <a:cs typeface="Calibri" panose="020F0502020204030204" pitchFamily="34" charset="0"/>
              </a:rPr>
              <a:t>RESULTS </a:t>
            </a:r>
            <a:endParaRPr kumimoji="0" lang="en-US" sz="2000" b="1" i="0" u="none" strike="noStrike" cap="none" normalizeH="0" baseline="0" dirty="0" smtClean="0">
              <a:ln>
                <a:noFill/>
              </a:ln>
              <a:solidFill>
                <a:schemeClr val="tx1"/>
              </a:solidFill>
              <a:effectLst/>
              <a:latin typeface="+mn-lt"/>
              <a:ea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202124"/>
                </a:solidFill>
                <a:effectLst/>
                <a:latin typeface="+mn-lt"/>
                <a:ea typeface="Calibri" panose="020F0502020204030204" pitchFamily="34" charset="0"/>
                <a:cs typeface="Calibri" panose="020F0502020204030204" pitchFamily="34" charset="0"/>
              </a:rPr>
              <a:t>Our findings were as follows;</a:t>
            </a:r>
          </a:p>
          <a:p>
            <a:pPr marR="0" lvl="0" algn="l" defTabSz="914400" rtl="0" eaLnBrk="0" fontAlgn="base" latinLnBrk="0" hangingPunct="0">
              <a:lnSpc>
                <a:spcPct val="150000"/>
              </a:lnSpc>
              <a:spcBef>
                <a:spcPct val="0"/>
              </a:spcBef>
              <a:spcAft>
                <a:spcPct val="0"/>
              </a:spcAft>
              <a:buClrTx/>
              <a:buSzTx/>
              <a:tabLst/>
            </a:pPr>
            <a:r>
              <a:rPr lang="en-US" b="1" dirty="0" smtClean="0">
                <a:solidFill>
                  <a:srgbClr val="202124"/>
                </a:solidFill>
                <a:latin typeface="+mn-lt"/>
                <a:ea typeface="Calibri" panose="020F0502020204030204" pitchFamily="34" charset="0"/>
                <a:cs typeface="Calibri" panose="020F0502020204030204" pitchFamily="34" charset="0"/>
              </a:rPr>
              <a:t>Generally low participation of  rural women on digital platform</a:t>
            </a:r>
            <a:endParaRPr kumimoji="0" lang="en-US"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rPr>
              <a:t>There were several challenges</a:t>
            </a:r>
            <a:r>
              <a:rPr kumimoji="0" lang="en-US" b="0" i="0" u="none" strike="noStrike" cap="none" normalizeH="0" dirty="0" smtClean="0">
                <a:ln>
                  <a:noFill/>
                </a:ln>
                <a:solidFill>
                  <a:srgbClr val="000000"/>
                </a:solidFill>
                <a:effectLst/>
                <a:latin typeface="+mn-lt"/>
                <a:ea typeface="Calibri" panose="020F0502020204030204" pitchFamily="34" charset="0"/>
                <a:cs typeface="Calibri" panose="020F0502020204030204" pitchFamily="34" charset="0"/>
              </a:rPr>
              <a:t> </a:t>
            </a:r>
            <a:r>
              <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rPr>
              <a:t>or forms of barriers to rural women’s participation in online feminist organizing, and these ranged from:</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rPr>
              <a:t> Structural barriers,</a:t>
            </a:r>
            <a:r>
              <a:rPr lang="en-US" dirty="0">
                <a:solidFill>
                  <a:srgbClr val="000000"/>
                </a:solidFill>
                <a:latin typeface="+mn-lt"/>
                <a:ea typeface="Calibri" panose="020F0502020204030204" pitchFamily="34" charset="0"/>
                <a:cs typeface="Calibri" panose="020F0502020204030204" pitchFamily="34" charset="0"/>
              </a:rPr>
              <a:t> </a:t>
            </a:r>
            <a:r>
              <a:rPr lang="en-US" dirty="0" smtClean="0">
                <a:solidFill>
                  <a:srgbClr val="000000"/>
                </a:solidFill>
                <a:latin typeface="+mn-lt"/>
                <a:ea typeface="Calibri" panose="020F0502020204030204" pitchFamily="34" charset="0"/>
                <a:cs typeface="Calibri" panose="020F0502020204030204" pitchFamily="34" charset="0"/>
              </a:rPr>
              <a:t>economic , social &amp; mind set </a:t>
            </a:r>
            <a:endPar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rPr>
              <a:t>the biases about digital platforms (</a:t>
            </a:r>
            <a:r>
              <a:rPr kumimoji="0" lang="en-US" b="0" i="0" u="none" strike="noStrike" cap="none" normalizeH="0" baseline="0" dirty="0" err="1" smtClean="0">
                <a:ln>
                  <a:noFill/>
                </a:ln>
                <a:solidFill>
                  <a:srgbClr val="000000"/>
                </a:solidFill>
                <a:effectLst/>
                <a:latin typeface="+mn-lt"/>
                <a:ea typeface="Calibri" panose="020F0502020204030204" pitchFamily="34" charset="0"/>
                <a:cs typeface="Calibri" panose="020F0502020204030204" pitchFamily="34" charset="0"/>
              </a:rPr>
              <a:t>whatsapp</a:t>
            </a:r>
            <a:r>
              <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rPr>
              <a:t>, </a:t>
            </a:r>
            <a:r>
              <a:rPr kumimoji="0" lang="en-US" b="0" i="0" u="none" strike="noStrike" cap="none" normalizeH="0" baseline="0" dirty="0" err="1" smtClean="0">
                <a:ln>
                  <a:noFill/>
                </a:ln>
                <a:solidFill>
                  <a:srgbClr val="000000"/>
                </a:solidFill>
                <a:effectLst/>
                <a:latin typeface="+mn-lt"/>
                <a:ea typeface="Calibri" panose="020F0502020204030204" pitchFamily="34" charset="0"/>
                <a:cs typeface="Calibri" panose="020F0502020204030204" pitchFamily="34" charset="0"/>
              </a:rPr>
              <a:t>facebook</a:t>
            </a:r>
            <a:r>
              <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rPr>
              <a:t>, zoom, </a:t>
            </a:r>
            <a:r>
              <a:rPr kumimoji="0" lang="en-US" b="0" i="0" u="none" strike="noStrike" cap="none" normalizeH="0" baseline="0" dirty="0" err="1" smtClean="0">
                <a:ln>
                  <a:noFill/>
                </a:ln>
                <a:solidFill>
                  <a:srgbClr val="000000"/>
                </a:solidFill>
                <a:effectLst/>
                <a:latin typeface="+mn-lt"/>
                <a:ea typeface="Calibri" panose="020F0502020204030204" pitchFamily="34" charset="0"/>
                <a:cs typeface="Calibri" panose="020F0502020204030204" pitchFamily="34" charset="0"/>
              </a:rPr>
              <a:t>google</a:t>
            </a:r>
            <a:r>
              <a:rPr kumimoji="0" lang="en-US" b="0" i="0" u="none" strike="noStrike" cap="none" normalizeH="0" baseline="0" dirty="0" smtClean="0">
                <a:ln>
                  <a:noFill/>
                </a:ln>
                <a:solidFill>
                  <a:srgbClr val="000000"/>
                </a:solidFill>
                <a:effectLst/>
                <a:latin typeface="+mn-lt"/>
                <a:ea typeface="Calibri" panose="020F0502020204030204" pitchFamily="34" charset="0"/>
                <a:cs typeface="Calibri" panose="020F0502020204030204" pitchFamily="34" charset="0"/>
              </a:rPr>
              <a:t>) to low education levels, unemployment and lack of finances to purchase digital gargets. </a:t>
            </a:r>
            <a:endParaRPr kumimoji="0" lang="en-US" b="0" i="0" u="none" strike="noStrike" cap="none" normalizeH="0" baseline="0" dirty="0" smtClean="0">
              <a:ln>
                <a:noFill/>
              </a:ln>
              <a:solidFill>
                <a:srgbClr val="202124"/>
              </a:solidFill>
              <a:effectLst/>
              <a:latin typeface="+mn-l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b="0" i="0" u="none" strike="noStrike" cap="none" normalizeH="0" baseline="0" dirty="0" smtClean="0">
                <a:ln>
                  <a:noFill/>
                </a:ln>
                <a:solidFill>
                  <a:srgbClr val="202124"/>
                </a:solidFill>
                <a:effectLst/>
                <a:latin typeface="+mn-lt"/>
                <a:ea typeface="Calibri" panose="020F0502020204030204" pitchFamily="34" charset="0"/>
                <a:cs typeface="Calibri" panose="020F0502020204030204" pitchFamily="34" charset="0"/>
              </a:rPr>
              <a:t> Limited knowledge and skills on how to engage online. ‘</a:t>
            </a:r>
            <a:r>
              <a:rPr kumimoji="0" lang="en-US" b="0" i="1" u="none" strike="noStrike" cap="none" normalizeH="0" baseline="0" dirty="0" smtClean="0">
                <a:ln>
                  <a:noFill/>
                </a:ln>
                <a:solidFill>
                  <a:srgbClr val="202124"/>
                </a:solidFill>
                <a:effectLst/>
                <a:latin typeface="+mn-lt"/>
                <a:ea typeface="Calibri" panose="020F0502020204030204" pitchFamily="34" charset="0"/>
                <a:cs typeface="Calibri" panose="020F0502020204030204" pitchFamily="34" charset="0"/>
              </a:rPr>
              <a:t>Using technology demands high level of knowledge and skills which lacks in most rural women’</a:t>
            </a:r>
            <a:r>
              <a:rPr kumimoji="0" lang="en-US" b="0" i="0" u="none" strike="noStrike" cap="none" normalizeH="0" baseline="0" dirty="0" smtClean="0">
                <a:ln>
                  <a:noFill/>
                </a:ln>
                <a:solidFill>
                  <a:srgbClr val="202124"/>
                </a:solidFill>
                <a:effectLst/>
                <a:latin typeface="+mn-lt"/>
                <a:ea typeface="Calibri" panose="020F0502020204030204" pitchFamily="34" charset="0"/>
                <a:cs typeface="Calibri" panose="020F0502020204030204" pitchFamily="34" charset="0"/>
              </a:rPr>
              <a:t> according to one of the respondent. Most rural women are not aware about the existence of digital platforms.</a:t>
            </a:r>
            <a:endParaRPr kumimoji="0" lang="en-US" b="0" i="0" u="none" strike="noStrike" cap="none" normalizeH="0" baseline="0" dirty="0" smtClean="0">
              <a:ln>
                <a:noFill/>
              </a:ln>
              <a:solidFill>
                <a:srgbClr val="202124"/>
              </a:solidFill>
              <a:effectLst/>
              <a:latin typeface="+mn-l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4"/>
          <p:cNvSpPr>
            <a:spLocks noChangeArrowheads="1"/>
          </p:cNvSpPr>
          <p:nvPr/>
        </p:nvSpPr>
        <p:spPr bwMode="auto">
          <a:xfrm>
            <a:off x="45720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9846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070" y="-828604"/>
            <a:ext cx="8678007" cy="7571303"/>
          </a:xfrm>
          <a:prstGeom prst="rect">
            <a:avLst/>
          </a:prstGeom>
        </p:spPr>
        <p:txBody>
          <a:bodyPr wrap="square">
            <a:spAutoFit/>
          </a:bodyPr>
          <a:lstStyle/>
          <a:p>
            <a:pPr lvl="0" algn="just" eaLnBrk="0" fontAlgn="base" hangingPunct="0">
              <a:lnSpc>
                <a:spcPct val="150000"/>
              </a:lnSpc>
              <a:spcBef>
                <a:spcPct val="0"/>
              </a:spcBef>
              <a:spcAft>
                <a:spcPct val="0"/>
              </a:spcAft>
            </a:pPr>
            <a:endParaRPr kumimoji="0" lang="en-US"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Calibri" panose="020F0502020204030204" pitchFamily="34" charset="0"/>
            </a:endParaRPr>
          </a:p>
          <a:p>
            <a:pPr lvl="0" algn="just" eaLnBrk="0" fontAlgn="base" hangingPunct="0">
              <a:lnSpc>
                <a:spcPct val="150000"/>
              </a:lnSpc>
              <a:spcBef>
                <a:spcPct val="0"/>
              </a:spcBef>
              <a:spcAft>
                <a:spcPct val="0"/>
              </a:spcAft>
            </a:pPr>
            <a:endParaRPr lang="en-US" dirty="0">
              <a:solidFill>
                <a:srgbClr val="000000"/>
              </a:solidFill>
              <a:latin typeface="Arial" panose="020B0604020202020204" pitchFamily="34" charset="0"/>
              <a:ea typeface="Calibri" panose="020F0502020204030204" pitchFamily="34" charset="0"/>
              <a:cs typeface="Calibri" panose="020F0502020204030204" pitchFamily="34" charset="0"/>
            </a:endParaRPr>
          </a:p>
          <a:p>
            <a:pPr marL="285750" indent="-285750" algn="just" eaLnBrk="0" fontAlgn="base" hangingPunct="0">
              <a:lnSpc>
                <a:spcPct val="150000"/>
              </a:lnSpc>
              <a:spcBef>
                <a:spcPct val="0"/>
              </a:spcBef>
              <a:spcAft>
                <a:spcPct val="0"/>
              </a:spcAft>
              <a:buFont typeface="Arial" panose="020B0604020202020204" pitchFamily="34" charset="0"/>
              <a:buChar char="•"/>
            </a:pPr>
            <a:r>
              <a:rPr kumimoji="0" lang="en-US" b="1" i="0" u="none" strike="noStrike" cap="none" normalizeH="0" baseline="0" dirty="0" smtClean="0">
                <a:ln>
                  <a:noFill/>
                </a:ln>
                <a:solidFill>
                  <a:srgbClr val="202124"/>
                </a:solidFill>
                <a:effectLst/>
                <a:ea typeface="Calibri" panose="020F0502020204030204" pitchFamily="34" charset="0"/>
                <a:cs typeface="Calibri" panose="020F0502020204030204" pitchFamily="34" charset="0"/>
              </a:rPr>
              <a:t>Patriarchal societal structure/</a:t>
            </a:r>
            <a:r>
              <a:rPr kumimoji="0" lang="en-US" b="1" i="0" u="none" strike="noStrike" cap="none" normalizeH="0" dirty="0" smtClean="0">
                <a:ln>
                  <a:noFill/>
                </a:ln>
                <a:solidFill>
                  <a:srgbClr val="202124"/>
                </a:solidFill>
                <a:effectLst/>
                <a:ea typeface="Calibri" panose="020F0502020204030204" pitchFamily="34" charset="0"/>
                <a:cs typeface="Calibri" panose="020F0502020204030204" pitchFamily="34" charset="0"/>
              </a:rPr>
              <a:t> men’s power over women </a:t>
            </a:r>
            <a:r>
              <a:rPr kumimoji="0" lang="en-US" b="0" i="0" u="none" strike="noStrike" cap="none" normalizeH="0" baseline="0" dirty="0" smtClean="0">
                <a:ln>
                  <a:noFill/>
                </a:ln>
                <a:solidFill>
                  <a:srgbClr val="202124"/>
                </a:solidFill>
                <a:effectLst/>
                <a:ea typeface="Calibri" panose="020F0502020204030204" pitchFamily="34" charset="0"/>
                <a:cs typeface="Calibri" panose="020F0502020204030204" pitchFamily="34" charset="0"/>
              </a:rPr>
              <a:t>in the community does not allow women to embrace and learn technology. One of the respondents attested that </a:t>
            </a:r>
            <a:r>
              <a:rPr kumimoji="0" lang="en-US" b="0"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regressive culture, stereotypes and negative perceptions about women’s role has been a great limitation as “ </a:t>
            </a:r>
            <a:r>
              <a:rPr kumimoji="0" lang="en-US" b="0" i="1"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most men have smart phones  but would not buy  for their wives because of fear, that they would chat with other men’’</a:t>
            </a:r>
            <a:endParaRPr kumimoji="0" lang="en-US" b="0"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endParaRPr>
          </a:p>
          <a:p>
            <a:pPr marL="285750" lvl="0" indent="-285750" algn="just" eaLnBrk="0" fontAlgn="base" hangingPunct="0">
              <a:lnSpc>
                <a:spcPct val="150000"/>
              </a:lnSpc>
              <a:spcBef>
                <a:spcPct val="0"/>
              </a:spcBef>
              <a:spcAft>
                <a:spcPct val="0"/>
              </a:spcAft>
              <a:buFont typeface="Arial" panose="020B0604020202020204" pitchFamily="34" charset="0"/>
              <a:buChar char="•"/>
            </a:pPr>
            <a:r>
              <a:rPr kumimoji="0" lang="en-US" b="0"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It was shared in the KII interviews  that the few rural women who own smart phones generally lack relevant knowledge to join digital platforms such as twitter spaces, zoom meetings and digital campaigns. was noted   to affect rural women’s participation in feminist movement building. ‘’</a:t>
            </a:r>
            <a:r>
              <a:rPr kumimoji="0" lang="en-US" b="0" i="1"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Most rural women</a:t>
            </a:r>
          </a:p>
          <a:p>
            <a:pPr lvl="0" algn="just" eaLnBrk="0" fontAlgn="base" hangingPunct="0">
              <a:lnSpc>
                <a:spcPct val="150000"/>
              </a:lnSpc>
              <a:spcBef>
                <a:spcPct val="0"/>
              </a:spcBef>
              <a:spcAft>
                <a:spcPct val="0"/>
              </a:spcAft>
              <a:buFontTx/>
              <a:buChar char="•"/>
            </a:pPr>
            <a:r>
              <a:rPr kumimoji="0" lang="en-US" b="1"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Inadequate finances to buy digital gargets </a:t>
            </a:r>
            <a:r>
              <a:rPr kumimoji="0" lang="en-US" b="0" i="1"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 do not own digital gadgets like phones because they can’t afford them’’.</a:t>
            </a:r>
            <a:endParaRPr kumimoji="0" lang="en-US" b="0" i="0" u="none" strike="noStrike" cap="none" normalizeH="0" baseline="0" dirty="0" smtClean="0">
              <a:ln>
                <a:noFill/>
              </a:ln>
              <a:solidFill>
                <a:schemeClr val="tx1"/>
              </a:solidFill>
              <a:effectLst/>
            </a:endParaRPr>
          </a:p>
          <a:p>
            <a:pPr lvl="0" algn="just" eaLnBrk="0" fontAlgn="base" hangingPunct="0">
              <a:lnSpc>
                <a:spcPct val="150000"/>
              </a:lnSpc>
              <a:spcBef>
                <a:spcPct val="0"/>
              </a:spcBef>
              <a:spcAft>
                <a:spcPct val="0"/>
              </a:spcAft>
              <a:buFontTx/>
              <a:buChar char="•"/>
            </a:pPr>
            <a:r>
              <a:rPr kumimoji="0" lang="en-US" b="1"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Poor internet connectivity </a:t>
            </a:r>
            <a:r>
              <a:rPr kumimoji="0" lang="en-US" b="0"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in the rural areas also affects rural women’s participation in digital spaces.</a:t>
            </a:r>
          </a:p>
          <a:p>
            <a:pPr lvl="0" algn="just" eaLnBrk="0" fontAlgn="base" hangingPunct="0">
              <a:lnSpc>
                <a:spcPct val="150000"/>
              </a:lnSpc>
              <a:spcBef>
                <a:spcPct val="0"/>
              </a:spcBef>
              <a:spcAft>
                <a:spcPct val="0"/>
              </a:spcAft>
              <a:buFontTx/>
              <a:buChar char="•"/>
            </a:pPr>
            <a:r>
              <a:rPr lang="en-US" b="1" dirty="0" smtClean="0">
                <a:solidFill>
                  <a:srgbClr val="000000"/>
                </a:solidFill>
                <a:ea typeface="Calibri" panose="020F0502020204030204" pitchFamily="34" charset="0"/>
                <a:cs typeface="Calibri" panose="020F0502020204030204" pitchFamily="34" charset="0"/>
              </a:rPr>
              <a:t>Power outage and no electricity </a:t>
            </a:r>
            <a:r>
              <a:rPr lang="en-US" dirty="0" smtClean="0">
                <a:solidFill>
                  <a:srgbClr val="000000"/>
                </a:solidFill>
                <a:ea typeface="Calibri" panose="020F0502020204030204" pitchFamily="34" charset="0"/>
                <a:cs typeface="Calibri" panose="020F0502020204030204" pitchFamily="34" charset="0"/>
              </a:rPr>
              <a:t>in most rural areas of </a:t>
            </a:r>
            <a:r>
              <a:rPr lang="en-US" dirty="0" err="1" smtClean="0">
                <a:solidFill>
                  <a:srgbClr val="000000"/>
                </a:solidFill>
                <a:ea typeface="Calibri" panose="020F0502020204030204" pitchFamily="34" charset="0"/>
                <a:cs typeface="Calibri" panose="020F0502020204030204" pitchFamily="34" charset="0"/>
              </a:rPr>
              <a:t>Zombo</a:t>
            </a:r>
            <a:r>
              <a:rPr lang="en-US" dirty="0" smtClean="0">
                <a:solidFill>
                  <a:srgbClr val="000000"/>
                </a:solidFill>
                <a:ea typeface="Calibri" panose="020F0502020204030204" pitchFamily="34" charset="0"/>
                <a:cs typeface="Calibri" panose="020F0502020204030204" pitchFamily="34" charset="0"/>
              </a:rPr>
              <a:t> district </a:t>
            </a:r>
            <a:endParaRPr kumimoji="0" lang="en-US" b="0" i="0" u="none" strike="noStrike" cap="none" normalizeH="0" baseline="0" dirty="0" smtClean="0">
              <a:ln>
                <a:noFill/>
              </a:ln>
              <a:solidFill>
                <a:schemeClr val="tx1"/>
              </a:solidFill>
              <a:effectLst/>
            </a:endParaRPr>
          </a:p>
          <a:p>
            <a:pPr lvl="0" algn="just" eaLnBrk="0" fontAlgn="base" hangingPunct="0">
              <a:lnSpc>
                <a:spcPct val="150000"/>
              </a:lnSpc>
              <a:spcBef>
                <a:spcPct val="0"/>
              </a:spcBef>
              <a:spcAft>
                <a:spcPct val="0"/>
              </a:spcAft>
              <a:buFontTx/>
              <a:buChar char="•"/>
            </a:pPr>
            <a:r>
              <a:rPr kumimoji="0" lang="en-US" b="1"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The cost of data </a:t>
            </a:r>
            <a:r>
              <a:rPr kumimoji="0" lang="en-US" b="0" i="0" u="none" strike="noStrike" cap="none" normalizeH="0" baseline="0" dirty="0" smtClean="0">
                <a:ln>
                  <a:noFill/>
                </a:ln>
                <a:solidFill>
                  <a:srgbClr val="000000"/>
                </a:solidFill>
                <a:effectLst/>
                <a:ea typeface="Calibri" panose="020F0502020204030204" pitchFamily="34" charset="0"/>
                <a:cs typeface="Calibri" panose="020F0502020204030204" pitchFamily="34" charset="0"/>
              </a:rPr>
              <a:t>to join online feminist engagements makes it hard for many rural women to participate. </a:t>
            </a:r>
            <a:endParaRPr kumimoji="0" lang="en-US" b="0" i="0" u="none" strike="noStrike" cap="none" normalizeH="0" baseline="0" dirty="0" smtClean="0">
              <a:ln>
                <a:noFill/>
              </a:ln>
              <a:solidFill>
                <a:schemeClr val="tx1"/>
              </a:solidFill>
              <a:effectLst/>
            </a:endParaRPr>
          </a:p>
        </p:txBody>
      </p:sp>
      <p:pic>
        <p:nvPicPr>
          <p:cNvPr id="3" name="Picture 2" descr="Best dumb phones and non-smartphones in the UK for 202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44697" y="272562"/>
            <a:ext cx="1725979" cy="1670538"/>
          </a:xfrm>
          <a:prstGeom prst="rect">
            <a:avLst/>
          </a:prstGeom>
          <a:noFill/>
          <a:ln>
            <a:noFill/>
          </a:ln>
        </p:spPr>
      </p:pic>
      <p:pic>
        <p:nvPicPr>
          <p:cNvPr id="4" name="Picture 3" descr="Nokia 5.3 Android One Smartphone with Quad Camera, 4 GB RAM and 64 GB Storage - Charcoal"/>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66031" y="2409092"/>
            <a:ext cx="2373923" cy="2479431"/>
          </a:xfrm>
          <a:prstGeom prst="rect">
            <a:avLst/>
          </a:prstGeom>
          <a:noFill/>
          <a:ln>
            <a:noFill/>
          </a:ln>
        </p:spPr>
      </p:pic>
    </p:spTree>
    <p:extLst>
      <p:ext uri="{BB962C8B-B14F-4D97-AF65-F5344CB8AC3E}">
        <p14:creationId xmlns:p14="http://schemas.microsoft.com/office/powerpoint/2010/main" val="2005360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8850" y="704551"/>
            <a:ext cx="10439312" cy="4916731"/>
          </a:xfrm>
          <a:prstGeom prst="rect">
            <a:avLst/>
          </a:prstGeom>
        </p:spPr>
        <p:txBody>
          <a:bodyPr wrap="square">
            <a:spAutoFit/>
          </a:bodyPr>
          <a:lstStyle/>
          <a:p>
            <a:pPr marL="247650" marR="0" indent="-178435" algn="just">
              <a:lnSpc>
                <a:spcPct val="150000"/>
              </a:lnSpc>
              <a:spcBef>
                <a:spcPts val="5"/>
              </a:spcBef>
              <a:spcAft>
                <a:spcPts val="0"/>
              </a:spcAft>
            </a:pPr>
            <a:r>
              <a:rPr lang="en-US" sz="2000" b="1" kern="0" dirty="0" smtClean="0">
                <a:effectLst/>
                <a:ea typeface="Times New Roman" panose="02020603050405020304" pitchFamily="18" charset="0"/>
              </a:rPr>
              <a:t>RECOMMENDATIONS </a:t>
            </a:r>
          </a:p>
          <a:p>
            <a:pPr marL="247650" marR="0" indent="-178435" algn="just">
              <a:lnSpc>
                <a:spcPct val="150000"/>
              </a:lnSpc>
              <a:spcBef>
                <a:spcPts val="5"/>
              </a:spcBef>
              <a:spcAft>
                <a:spcPts val="0"/>
              </a:spcAft>
            </a:pPr>
            <a:endParaRPr lang="en-US" sz="2000" b="1" kern="0" dirty="0" smtClean="0">
              <a:effectLst/>
              <a:ea typeface="Times New Roman" panose="02020603050405020304" pitchFamily="18" charset="0"/>
            </a:endParaRPr>
          </a:p>
          <a:p>
            <a:pPr marL="342900" marR="0" lvl="0" indent="-342900" algn="just" fontAlgn="base">
              <a:lnSpc>
                <a:spcPct val="150000"/>
              </a:lnSpc>
              <a:spcBef>
                <a:spcPts val="0"/>
              </a:spcBef>
              <a:spcAft>
                <a:spcPts val="1500"/>
              </a:spcAft>
              <a:buFont typeface="Symbol" panose="05050102010706020507" pitchFamily="18" charset="2"/>
              <a:buChar char=""/>
            </a:pPr>
            <a:r>
              <a:rPr lang="en-US" b="1" dirty="0" smtClean="0">
                <a:solidFill>
                  <a:srgbClr val="202124"/>
                </a:solidFill>
                <a:effectLst/>
                <a:latin typeface="Calibri" panose="020F0502020204030204" pitchFamily="34" charset="0"/>
                <a:ea typeface="Times New Roman" panose="02020603050405020304" pitchFamily="18" charset="0"/>
              </a:rPr>
              <a:t>Digital literacy, </a:t>
            </a:r>
            <a:r>
              <a:rPr lang="en-US" dirty="0" smtClean="0">
                <a:solidFill>
                  <a:srgbClr val="202124"/>
                </a:solidFill>
                <a:effectLst/>
                <a:latin typeface="Calibri" panose="020F0502020204030204" pitchFamily="34" charset="0"/>
                <a:ea typeface="Times New Roman" panose="02020603050405020304" pitchFamily="18" charset="0"/>
              </a:rPr>
              <a:t>There is need for empowerment of rural women with digital knowledge and skills to </a:t>
            </a:r>
            <a:r>
              <a:rPr lang="en-US" dirty="0" smtClean="0">
                <a:solidFill>
                  <a:srgbClr val="000000"/>
                </a:solidFill>
                <a:effectLst/>
                <a:latin typeface="Calibri" panose="020F0502020204030204" pitchFamily="34" charset="0"/>
                <a:ea typeface="Times New Roman" panose="02020603050405020304" pitchFamily="18" charset="0"/>
              </a:rPr>
              <a:t>promote and literacy of women and girls to </a:t>
            </a:r>
            <a:r>
              <a:rPr lang="en-US" dirty="0" smtClean="0">
                <a:solidFill>
                  <a:srgbClr val="202124"/>
                </a:solidFill>
                <a:effectLst/>
                <a:latin typeface="Calibri" panose="020F0502020204030204" pitchFamily="34" charset="0"/>
                <a:ea typeface="Times New Roman" panose="02020603050405020304" pitchFamily="18" charset="0"/>
              </a:rPr>
              <a:t>effectively participate in feminist movement building.</a:t>
            </a:r>
            <a:endParaRPr lang="en-US" dirty="0" smtClean="0">
              <a:effectLst/>
              <a:latin typeface="Times New Roman" panose="02020603050405020304" pitchFamily="18" charset="0"/>
              <a:ea typeface="Times New Roman" panose="02020603050405020304" pitchFamily="18" charset="0"/>
            </a:endParaRPr>
          </a:p>
          <a:p>
            <a:pPr marL="342900" marR="0" lvl="0" indent="-342900" algn="just" fontAlgn="base">
              <a:lnSpc>
                <a:spcPct val="150000"/>
              </a:lnSpc>
              <a:spcBef>
                <a:spcPts val="0"/>
              </a:spcBef>
              <a:spcAft>
                <a:spcPts val="1500"/>
              </a:spcAft>
              <a:buFont typeface="Symbol" panose="05050102010706020507" pitchFamily="18" charset="2"/>
              <a:buChar char=""/>
            </a:pPr>
            <a:r>
              <a:rPr lang="en-US" b="1" dirty="0" smtClean="0">
                <a:solidFill>
                  <a:srgbClr val="000000"/>
                </a:solidFill>
                <a:effectLst/>
                <a:latin typeface="Calibri" panose="020F0502020204030204" pitchFamily="34" charset="0"/>
                <a:ea typeface="Times New Roman" panose="02020603050405020304" pitchFamily="18" charset="0"/>
              </a:rPr>
              <a:t>Empowerment of women through Income Generating Activities (IGA</a:t>
            </a:r>
            <a:r>
              <a:rPr lang="en-US" dirty="0" smtClean="0">
                <a:solidFill>
                  <a:srgbClr val="000000"/>
                </a:solidFill>
                <a:effectLst/>
                <a:latin typeface="Calibri" panose="020F0502020204030204" pitchFamily="34" charset="0"/>
                <a:ea typeface="Times New Roman" panose="02020603050405020304" pitchFamily="18" charset="0"/>
              </a:rPr>
              <a:t>) and increasing employment opportunities for women will increase their incomes and their ability to afford the cost of internet data.</a:t>
            </a:r>
            <a:endParaRPr lang="en-US" dirty="0" smtClean="0">
              <a:effectLst/>
              <a:latin typeface="Times New Roman" panose="02020603050405020304" pitchFamily="18" charset="0"/>
              <a:ea typeface="Times New Roman" panose="02020603050405020304" pitchFamily="18" charset="0"/>
            </a:endParaRPr>
          </a:p>
          <a:p>
            <a:pPr marL="342900" marR="0" lvl="0" indent="-342900" algn="just" fontAlgn="base">
              <a:lnSpc>
                <a:spcPct val="150000"/>
              </a:lnSpc>
              <a:spcBef>
                <a:spcPts val="0"/>
              </a:spcBef>
              <a:spcAft>
                <a:spcPts val="1500"/>
              </a:spcAft>
              <a:buFont typeface="Symbol" panose="05050102010706020507" pitchFamily="18" charset="2"/>
              <a:buChar char=""/>
            </a:pPr>
            <a:r>
              <a:rPr lang="en-US" b="1" dirty="0" smtClean="0">
                <a:solidFill>
                  <a:srgbClr val="000000"/>
                </a:solidFill>
                <a:effectLst/>
                <a:latin typeface="Calibri" panose="020F0502020204030204" pitchFamily="34" charset="0"/>
                <a:ea typeface="Times New Roman" panose="02020603050405020304" pitchFamily="18" charset="0"/>
              </a:rPr>
              <a:t>The cost of devices/gargets and data must be regulated and made affordable for average Ugandans to purchase.</a:t>
            </a:r>
          </a:p>
          <a:p>
            <a:pPr marL="342900" marR="0" lvl="0" indent="-342900" algn="just" fontAlgn="base">
              <a:lnSpc>
                <a:spcPct val="150000"/>
              </a:lnSpc>
              <a:spcBef>
                <a:spcPts val="0"/>
              </a:spcBef>
              <a:spcAft>
                <a:spcPts val="1500"/>
              </a:spcAft>
              <a:buFont typeface="Symbol" panose="05050102010706020507" pitchFamily="18" charset="2"/>
              <a:buChar char=""/>
            </a:pPr>
            <a:r>
              <a:rPr lang="en-US" b="1" dirty="0" smtClean="0">
                <a:solidFill>
                  <a:srgbClr val="000000"/>
                </a:solidFill>
                <a:latin typeface="Calibri" panose="020F0502020204030204" pitchFamily="34" charset="0"/>
                <a:ea typeface="Times New Roman" panose="02020603050405020304" pitchFamily="18" charset="0"/>
              </a:rPr>
              <a:t>Advocacy for policy Taxation policy  change in Uganda must be revised </a:t>
            </a:r>
            <a:r>
              <a:rPr lang="en-US" b="1" dirty="0" err="1" smtClean="0">
                <a:solidFill>
                  <a:srgbClr val="000000"/>
                </a:solidFill>
                <a:latin typeface="Calibri" panose="020F0502020204030204" pitchFamily="34" charset="0"/>
                <a:ea typeface="Times New Roman" panose="02020603050405020304" pitchFamily="18" charset="0"/>
              </a:rPr>
              <a:t>ie</a:t>
            </a:r>
            <a:r>
              <a:rPr lang="en-US" b="1" dirty="0" smtClean="0">
                <a:solidFill>
                  <a:srgbClr val="000000"/>
                </a:solidFill>
                <a:latin typeface="Calibri" panose="020F0502020204030204" pitchFamily="34" charset="0"/>
                <a:ea typeface="Times New Roman" panose="02020603050405020304" pitchFamily="18" charset="0"/>
              </a:rPr>
              <a:t> double taxation on </a:t>
            </a:r>
            <a:r>
              <a:rPr lang="en-US" b="1" dirty="0" err="1" smtClean="0">
                <a:solidFill>
                  <a:srgbClr val="000000"/>
                </a:solidFill>
                <a:latin typeface="Calibri" panose="020F0502020204030204" pitchFamily="34" charset="0"/>
                <a:ea typeface="Times New Roman" panose="02020603050405020304" pitchFamily="18" charset="0"/>
              </a:rPr>
              <a:t>mobilie</a:t>
            </a:r>
            <a:r>
              <a:rPr lang="en-US" b="1" dirty="0" smtClean="0">
                <a:solidFill>
                  <a:srgbClr val="000000"/>
                </a:solidFill>
                <a:latin typeface="Calibri" panose="020F0502020204030204" pitchFamily="34" charset="0"/>
                <a:ea typeface="Times New Roman" panose="02020603050405020304" pitchFamily="18" charset="0"/>
              </a:rPr>
              <a:t> money and data</a:t>
            </a:r>
            <a:endParaRPr lang="en-US"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565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676" y="0"/>
            <a:ext cx="11259127" cy="6061146"/>
          </a:xfrm>
          <a:prstGeom prst="rect">
            <a:avLst/>
          </a:prstGeom>
        </p:spPr>
        <p:txBody>
          <a:bodyPr wrap="square">
            <a:spAutoFit/>
          </a:bodyPr>
          <a:lstStyle/>
          <a:p>
            <a:pPr marL="457200" marR="0" algn="just">
              <a:lnSpc>
                <a:spcPct val="115000"/>
              </a:lnSpc>
              <a:spcBef>
                <a:spcPts val="0"/>
              </a:spcBef>
              <a:spcAft>
                <a:spcPts val="800"/>
              </a:spcAft>
            </a:pPr>
            <a:r>
              <a:rPr lang="en-US"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47650" marR="0" indent="-178435" algn="just">
              <a:lnSpc>
                <a:spcPct val="150000"/>
              </a:lnSpc>
              <a:spcBef>
                <a:spcPts val="5"/>
              </a:spcBef>
              <a:spcAft>
                <a:spcPts val="0"/>
              </a:spcAft>
            </a:pPr>
            <a:r>
              <a:rPr lang="en-US" sz="2000" b="1" kern="0" dirty="0" smtClean="0">
                <a:effectLst/>
                <a:ea typeface="Times New Roman" panose="02020603050405020304" pitchFamily="18" charset="0"/>
              </a:rPr>
              <a:t>CONCLUSIONS </a:t>
            </a:r>
          </a:p>
          <a:p>
            <a:pPr marL="247650" marR="0" indent="-178435" algn="just">
              <a:lnSpc>
                <a:spcPct val="150000"/>
              </a:lnSpc>
              <a:spcBef>
                <a:spcPts val="5"/>
              </a:spcBef>
              <a:spcAft>
                <a:spcPts val="0"/>
              </a:spcAft>
            </a:pPr>
            <a:endParaRPr lang="en-US" sz="2000" b="1" kern="0" dirty="0" smtClean="0">
              <a:effectLst/>
              <a:ea typeface="Times New Roman" panose="02020603050405020304" pitchFamily="18" charset="0"/>
            </a:endParaRPr>
          </a:p>
          <a:p>
            <a:pPr algn="just" fontAlgn="base">
              <a:lnSpc>
                <a:spcPct val="200000"/>
              </a:lnSpc>
              <a:spcAft>
                <a:spcPts val="1500"/>
              </a:spcAft>
            </a:pPr>
            <a:r>
              <a:rPr lang="en-US" dirty="0" smtClean="0">
                <a:solidFill>
                  <a:srgbClr val="000000"/>
                </a:solidFill>
                <a:effectLst/>
                <a:latin typeface="Calibri" panose="020F0502020204030204" pitchFamily="34" charset="0"/>
                <a:ea typeface="Times New Roman" panose="02020603050405020304" pitchFamily="18" charset="0"/>
              </a:rPr>
              <a:t>Digitalization has potential to transform feminist organizing and movement building, it’s </a:t>
            </a:r>
            <a:r>
              <a:rPr lang="en-US" dirty="0" smtClean="0">
                <a:solidFill>
                  <a:srgbClr val="212529"/>
                </a:solidFill>
                <a:effectLst/>
                <a:latin typeface="Calibri" panose="020F0502020204030204" pitchFamily="34" charset="0"/>
                <a:ea typeface="Times New Roman" panose="02020603050405020304" pitchFamily="18" charset="0"/>
              </a:rPr>
              <a:t>a powerful tool for feminists and activists to organize, amplify voices, advocate for change and foster global solidarity and sisterhood</a:t>
            </a:r>
            <a:r>
              <a:rPr lang="en-US" dirty="0" smtClean="0">
                <a:solidFill>
                  <a:srgbClr val="000000"/>
                </a:solidFill>
                <a:effectLst/>
                <a:latin typeface="Calibri" panose="020F0502020204030204" pitchFamily="34" charset="0"/>
                <a:ea typeface="Times New Roman" panose="02020603050405020304" pitchFamily="18" charset="0"/>
              </a:rPr>
              <a:t> in the continuously shrinking civic space. It’s therefore important that the digital gender gaps and challenges that rural women experience are addressed to ensure inclusive participation of all women and girls even for the most disadvantaged groups.</a:t>
            </a:r>
            <a:r>
              <a:rPr lang="en-US" dirty="0" smtClean="0">
                <a:solidFill>
                  <a:srgbClr val="202124"/>
                </a:solidFill>
                <a:effectLst/>
                <a:latin typeface="Calibri" panose="020F0502020204030204" pitchFamily="34" charset="0"/>
                <a:ea typeface="Times New Roman" panose="02020603050405020304" pitchFamily="18" charset="0"/>
              </a:rPr>
              <a:t> In this era of technology advancement, achieving gender equality is very crucial and will</a:t>
            </a:r>
            <a:r>
              <a:rPr lang="en-US" dirty="0" smtClean="0">
                <a:effectLst/>
                <a:latin typeface="Calibri" panose="020F0502020204030204" pitchFamily="34" charset="0"/>
                <a:ea typeface="Times New Roman" panose="02020603050405020304" pitchFamily="18" charset="0"/>
              </a:rPr>
              <a:t> </a:t>
            </a:r>
            <a:r>
              <a:rPr lang="en-US" dirty="0" smtClean="0">
                <a:solidFill>
                  <a:srgbClr val="202124"/>
                </a:solidFill>
                <a:effectLst/>
                <a:latin typeface="Calibri" panose="020F0502020204030204" pitchFamily="34" charset="0"/>
                <a:ea typeface="Times New Roman" panose="02020603050405020304" pitchFamily="18" charset="0"/>
              </a:rPr>
              <a:t>need empowerment of rural women with digital knowledge and skills to promote the literacy of women and girls to effectively participate in feminist movement building.</a:t>
            </a:r>
          </a:p>
          <a:p>
            <a:pPr algn="just" fontAlgn="base">
              <a:lnSpc>
                <a:spcPct val="200000"/>
              </a:lnSpc>
              <a:spcAft>
                <a:spcPts val="1500"/>
              </a:spcAft>
            </a:pP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43826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757</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THE IMPACT OF DIGITALIZATION ON RURAL WOMEN'S PARTICIPATION IN FEMINIST MOVEMENT BUILDING AND ORGANIZING IN UGANDA; A CASE STUDY OF ZOMBO DISTRICT  BY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DIGITALIZATION ON RURAL WOMEN'S PARTICIPATION IN FEMINIST MOVEMENT BUILDING AND ORGANIZING IN UGANDA; A CASE STUDY OF ZOMBO DISTRICT  BY</dc:title>
  <dc:creator>HOPE</dc:creator>
  <cp:lastModifiedBy>HOPE </cp:lastModifiedBy>
  <cp:revision>12</cp:revision>
  <dcterms:created xsi:type="dcterms:W3CDTF">2024-07-27T04:07:59Z</dcterms:created>
  <dcterms:modified xsi:type="dcterms:W3CDTF">2024-07-27T05:18:39Z</dcterms:modified>
</cp:coreProperties>
</file>